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Permanent Marker"/>
      <p:regular r:id="rId29"/>
    </p:embeddedFont>
    <p:embeddedFont>
      <p:font typeface="Bree Serif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ermanentMarke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BreeSerif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2.png>
</file>

<file path=ppt/media/image3.gif>
</file>

<file path=ppt/media/image4.png>
</file>

<file path=ppt/media/image5.png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ab47e8a5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ab47e8a5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ab47e8a54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ab47e8a54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ab47e8a54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ab47e8a54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49e801e2a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49e801e2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ab47e8a54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ab47e8a54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ab47e8a5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ab47e8a5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128ca5d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5128ca5d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5e9d84db1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5e9d84db1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49e801e2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49e801e2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45abf0bbb_3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45abf0bbb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45abf0bbb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45abf0bbb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5e9d84db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5e9d84db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ab47e8a5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ab47e8a5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ab47e8a5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ab47e8a5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ab47e8a5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ab47e8a5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5e9d84db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5e9d84db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ab47e8a5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ab47e8a5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ab47e8a5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ab47e8a5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gradFill>
          <a:gsLst>
            <a:gs pos="0">
              <a:srgbClr val="674EA7"/>
            </a:gs>
            <a:gs pos="13000">
              <a:srgbClr val="674EA7"/>
            </a:gs>
            <a:gs pos="13000">
              <a:srgbClr val="FFFFFF"/>
            </a:gs>
            <a:gs pos="100000">
              <a:srgbClr val="FFFFFF"/>
            </a:gs>
          </a:gsLst>
          <a:lin ang="135000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15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Python4Teens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i="1" lang="pt-BR" sz="2400">
                <a:latin typeface="Roboto"/>
                <a:ea typeface="Roboto"/>
                <a:cs typeface="Roboto"/>
                <a:sym typeface="Roboto"/>
              </a:rPr>
              <a:t>Python para jovens</a:t>
            </a:r>
            <a:r>
              <a:rPr lang="pt-BR" sz="2400"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Atividades CEDET 2019/1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“S</a:t>
            </a:r>
            <a:r>
              <a:rPr lang="pt-BR"/>
              <a:t>trings”</a:t>
            </a:r>
            <a:endParaRPr/>
          </a:p>
        </p:txBody>
      </p:sp>
      <p:sp>
        <p:nvSpPr>
          <p:cNvPr id="140" name="Google Shape;140;p22"/>
          <p:cNvSpPr txBox="1"/>
          <p:nvPr/>
        </p:nvSpPr>
        <p:spPr>
          <a:xfrm>
            <a:off x="6162100" y="1078250"/>
            <a:ext cx="11571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6D9EEB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String</a:t>
            </a:r>
            <a:endParaRPr sz="2400">
              <a:solidFill>
                <a:srgbClr val="6D9EEB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5140175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6539200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5140175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6539200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5140175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6539200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5140175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6539200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1047500" y="1729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Seu nome</a:t>
            </a:r>
            <a:endParaRPr sz="1800"/>
          </a:p>
        </p:txBody>
      </p:sp>
      <p:sp>
        <p:nvSpPr>
          <p:cNvPr id="150" name="Google Shape;150;p22"/>
          <p:cNvSpPr txBox="1"/>
          <p:nvPr/>
        </p:nvSpPr>
        <p:spPr>
          <a:xfrm>
            <a:off x="1047500" y="2457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Sua idade</a:t>
            </a:r>
            <a:endParaRPr sz="1800"/>
          </a:p>
        </p:txBody>
      </p:sp>
      <p:sp>
        <p:nvSpPr>
          <p:cNvPr id="151" name="Google Shape;151;p22"/>
          <p:cNvSpPr txBox="1"/>
          <p:nvPr/>
        </p:nvSpPr>
        <p:spPr>
          <a:xfrm>
            <a:off x="1047500" y="3223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Mensagem de boas vindas</a:t>
            </a:r>
            <a:endParaRPr sz="1800"/>
          </a:p>
        </p:txBody>
      </p:sp>
      <p:grpSp>
        <p:nvGrpSpPr>
          <p:cNvPr id="152" name="Google Shape;152;p22"/>
          <p:cNvGrpSpPr/>
          <p:nvPr/>
        </p:nvGrpSpPr>
        <p:grpSpPr>
          <a:xfrm>
            <a:off x="6539200" y="1709625"/>
            <a:ext cx="549700" cy="476700"/>
            <a:chOff x="5191350" y="1709475"/>
            <a:chExt cx="549700" cy="476700"/>
          </a:xfrm>
        </p:grpSpPr>
        <p:cxnSp>
          <p:nvCxnSpPr>
            <p:cNvPr id="153" name="Google Shape;153;p22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" name="Google Shape;154;p22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5" name="Google Shape;155;p22"/>
          <p:cNvGrpSpPr/>
          <p:nvPr/>
        </p:nvGrpSpPr>
        <p:grpSpPr>
          <a:xfrm>
            <a:off x="5140175" y="2437650"/>
            <a:ext cx="549700" cy="476700"/>
            <a:chOff x="5191350" y="1709475"/>
            <a:chExt cx="549700" cy="476700"/>
          </a:xfrm>
        </p:grpSpPr>
        <p:cxnSp>
          <p:nvCxnSpPr>
            <p:cNvPr id="156" name="Google Shape;156;p22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" name="Google Shape;157;p22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8" name="Google Shape;158;p22"/>
          <p:cNvSpPr txBox="1"/>
          <p:nvPr/>
        </p:nvSpPr>
        <p:spPr>
          <a:xfrm>
            <a:off x="1047500" y="3951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Um número de telefone</a:t>
            </a:r>
            <a:endParaRPr sz="1800"/>
          </a:p>
        </p:txBody>
      </p:sp>
      <p:sp>
        <p:nvSpPr>
          <p:cNvPr id="159" name="Google Shape;159;p22"/>
          <p:cNvSpPr txBox="1"/>
          <p:nvPr/>
        </p:nvSpPr>
        <p:spPr>
          <a:xfrm>
            <a:off x="4672475" y="1078250"/>
            <a:ext cx="13383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E69138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Número</a:t>
            </a:r>
            <a:endParaRPr sz="2400">
              <a:solidFill>
                <a:srgbClr val="E69138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“S</a:t>
            </a:r>
            <a:r>
              <a:rPr lang="pt-BR"/>
              <a:t>trings”</a:t>
            </a:r>
            <a:endParaRPr/>
          </a:p>
        </p:txBody>
      </p:sp>
      <p:sp>
        <p:nvSpPr>
          <p:cNvPr id="165" name="Google Shape;165;p23"/>
          <p:cNvSpPr txBox="1"/>
          <p:nvPr/>
        </p:nvSpPr>
        <p:spPr>
          <a:xfrm>
            <a:off x="6162100" y="1078250"/>
            <a:ext cx="11571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6D9EEB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String</a:t>
            </a:r>
            <a:endParaRPr sz="2400">
              <a:solidFill>
                <a:srgbClr val="6D9EEB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66" name="Google Shape;166;p23"/>
          <p:cNvSpPr/>
          <p:nvPr/>
        </p:nvSpPr>
        <p:spPr>
          <a:xfrm>
            <a:off x="5140175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3"/>
          <p:cNvSpPr/>
          <p:nvPr/>
        </p:nvSpPr>
        <p:spPr>
          <a:xfrm>
            <a:off x="6539200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3"/>
          <p:cNvSpPr/>
          <p:nvPr/>
        </p:nvSpPr>
        <p:spPr>
          <a:xfrm>
            <a:off x="5140175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3"/>
          <p:cNvSpPr/>
          <p:nvPr/>
        </p:nvSpPr>
        <p:spPr>
          <a:xfrm>
            <a:off x="6539200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3"/>
          <p:cNvSpPr/>
          <p:nvPr/>
        </p:nvSpPr>
        <p:spPr>
          <a:xfrm>
            <a:off x="5140175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3"/>
          <p:cNvSpPr/>
          <p:nvPr/>
        </p:nvSpPr>
        <p:spPr>
          <a:xfrm>
            <a:off x="6539200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3"/>
          <p:cNvSpPr/>
          <p:nvPr/>
        </p:nvSpPr>
        <p:spPr>
          <a:xfrm>
            <a:off x="5140175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3"/>
          <p:cNvSpPr/>
          <p:nvPr/>
        </p:nvSpPr>
        <p:spPr>
          <a:xfrm>
            <a:off x="6539200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3"/>
          <p:cNvSpPr txBox="1"/>
          <p:nvPr/>
        </p:nvSpPr>
        <p:spPr>
          <a:xfrm>
            <a:off x="1047500" y="1729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Seu nome</a:t>
            </a:r>
            <a:endParaRPr sz="1800"/>
          </a:p>
        </p:txBody>
      </p:sp>
      <p:sp>
        <p:nvSpPr>
          <p:cNvPr id="175" name="Google Shape;175;p23"/>
          <p:cNvSpPr txBox="1"/>
          <p:nvPr/>
        </p:nvSpPr>
        <p:spPr>
          <a:xfrm>
            <a:off x="1047500" y="2457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Sua idade</a:t>
            </a:r>
            <a:endParaRPr sz="1800"/>
          </a:p>
        </p:txBody>
      </p:sp>
      <p:sp>
        <p:nvSpPr>
          <p:cNvPr id="176" name="Google Shape;176;p23"/>
          <p:cNvSpPr txBox="1"/>
          <p:nvPr/>
        </p:nvSpPr>
        <p:spPr>
          <a:xfrm>
            <a:off x="1047500" y="3223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Mensagem de boas vindas</a:t>
            </a:r>
            <a:endParaRPr sz="1800"/>
          </a:p>
        </p:txBody>
      </p:sp>
      <p:sp>
        <p:nvSpPr>
          <p:cNvPr id="177" name="Google Shape;177;p23"/>
          <p:cNvSpPr txBox="1"/>
          <p:nvPr/>
        </p:nvSpPr>
        <p:spPr>
          <a:xfrm>
            <a:off x="1047500" y="3951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Um número de telefone</a:t>
            </a:r>
            <a:endParaRPr sz="1800"/>
          </a:p>
        </p:txBody>
      </p:sp>
      <p:grpSp>
        <p:nvGrpSpPr>
          <p:cNvPr id="178" name="Google Shape;178;p23"/>
          <p:cNvGrpSpPr/>
          <p:nvPr/>
        </p:nvGrpSpPr>
        <p:grpSpPr>
          <a:xfrm>
            <a:off x="6539200" y="1709625"/>
            <a:ext cx="549700" cy="476700"/>
            <a:chOff x="5191350" y="1709475"/>
            <a:chExt cx="549700" cy="476700"/>
          </a:xfrm>
        </p:grpSpPr>
        <p:cxnSp>
          <p:nvCxnSpPr>
            <p:cNvPr id="179" name="Google Shape;179;p23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0" name="Google Shape;180;p23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1" name="Google Shape;181;p23"/>
          <p:cNvGrpSpPr/>
          <p:nvPr/>
        </p:nvGrpSpPr>
        <p:grpSpPr>
          <a:xfrm>
            <a:off x="5140175" y="2437650"/>
            <a:ext cx="549700" cy="476700"/>
            <a:chOff x="5191350" y="1709475"/>
            <a:chExt cx="549700" cy="476700"/>
          </a:xfrm>
        </p:grpSpPr>
        <p:cxnSp>
          <p:nvCxnSpPr>
            <p:cNvPr id="182" name="Google Shape;182;p23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3" name="Google Shape;183;p23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4" name="Google Shape;184;p23"/>
          <p:cNvGrpSpPr/>
          <p:nvPr/>
        </p:nvGrpSpPr>
        <p:grpSpPr>
          <a:xfrm>
            <a:off x="6539200" y="3165675"/>
            <a:ext cx="549700" cy="476700"/>
            <a:chOff x="5191350" y="1709475"/>
            <a:chExt cx="549700" cy="476700"/>
          </a:xfrm>
        </p:grpSpPr>
        <p:cxnSp>
          <p:nvCxnSpPr>
            <p:cNvPr id="185" name="Google Shape;185;p23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6" name="Google Shape;186;p23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7" name="Google Shape;187;p23"/>
          <p:cNvSpPr txBox="1"/>
          <p:nvPr/>
        </p:nvSpPr>
        <p:spPr>
          <a:xfrm>
            <a:off x="4672475" y="1078250"/>
            <a:ext cx="13383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E69138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Número</a:t>
            </a:r>
            <a:endParaRPr sz="2400">
              <a:solidFill>
                <a:srgbClr val="E69138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“S</a:t>
            </a:r>
            <a:r>
              <a:rPr lang="pt-BR"/>
              <a:t>trings”</a:t>
            </a:r>
            <a:endParaRPr/>
          </a:p>
        </p:txBody>
      </p:sp>
      <p:sp>
        <p:nvSpPr>
          <p:cNvPr id="193" name="Google Shape;193;p24"/>
          <p:cNvSpPr txBox="1"/>
          <p:nvPr/>
        </p:nvSpPr>
        <p:spPr>
          <a:xfrm>
            <a:off x="4672475" y="1078250"/>
            <a:ext cx="13383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E69138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Número</a:t>
            </a:r>
            <a:endParaRPr sz="2400">
              <a:solidFill>
                <a:srgbClr val="E69138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94" name="Google Shape;194;p24"/>
          <p:cNvSpPr txBox="1"/>
          <p:nvPr/>
        </p:nvSpPr>
        <p:spPr>
          <a:xfrm>
            <a:off x="6162100" y="1078250"/>
            <a:ext cx="11571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6D9EEB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String</a:t>
            </a:r>
            <a:endParaRPr sz="2400">
              <a:solidFill>
                <a:srgbClr val="6D9EEB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95" name="Google Shape;195;p24"/>
          <p:cNvSpPr/>
          <p:nvPr/>
        </p:nvSpPr>
        <p:spPr>
          <a:xfrm>
            <a:off x="5140175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/>
          <p:nvPr/>
        </p:nvSpPr>
        <p:spPr>
          <a:xfrm>
            <a:off x="6539200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4"/>
          <p:cNvSpPr/>
          <p:nvPr/>
        </p:nvSpPr>
        <p:spPr>
          <a:xfrm>
            <a:off x="5140175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4"/>
          <p:cNvSpPr/>
          <p:nvPr/>
        </p:nvSpPr>
        <p:spPr>
          <a:xfrm>
            <a:off x="6539200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4"/>
          <p:cNvSpPr/>
          <p:nvPr/>
        </p:nvSpPr>
        <p:spPr>
          <a:xfrm>
            <a:off x="5140175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>
            <a:off x="6539200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/>
          <p:nvPr/>
        </p:nvSpPr>
        <p:spPr>
          <a:xfrm>
            <a:off x="5140175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4"/>
          <p:cNvSpPr/>
          <p:nvPr/>
        </p:nvSpPr>
        <p:spPr>
          <a:xfrm>
            <a:off x="6539200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4"/>
          <p:cNvSpPr txBox="1"/>
          <p:nvPr/>
        </p:nvSpPr>
        <p:spPr>
          <a:xfrm>
            <a:off x="1047500" y="1729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Seu nome</a:t>
            </a:r>
            <a:endParaRPr sz="1800"/>
          </a:p>
        </p:txBody>
      </p:sp>
      <p:sp>
        <p:nvSpPr>
          <p:cNvPr id="204" name="Google Shape;204;p24"/>
          <p:cNvSpPr txBox="1"/>
          <p:nvPr/>
        </p:nvSpPr>
        <p:spPr>
          <a:xfrm>
            <a:off x="1047500" y="2457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Sua idade</a:t>
            </a:r>
            <a:endParaRPr sz="1800"/>
          </a:p>
        </p:txBody>
      </p:sp>
      <p:sp>
        <p:nvSpPr>
          <p:cNvPr id="205" name="Google Shape;205;p24"/>
          <p:cNvSpPr txBox="1"/>
          <p:nvPr/>
        </p:nvSpPr>
        <p:spPr>
          <a:xfrm>
            <a:off x="1047500" y="3223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Mensagem de boas vindas</a:t>
            </a:r>
            <a:endParaRPr sz="1800"/>
          </a:p>
        </p:txBody>
      </p:sp>
      <p:sp>
        <p:nvSpPr>
          <p:cNvPr id="206" name="Google Shape;206;p24"/>
          <p:cNvSpPr txBox="1"/>
          <p:nvPr/>
        </p:nvSpPr>
        <p:spPr>
          <a:xfrm>
            <a:off x="1047500" y="3951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Um número de telefone</a:t>
            </a:r>
            <a:endParaRPr sz="1800"/>
          </a:p>
        </p:txBody>
      </p:sp>
      <p:grpSp>
        <p:nvGrpSpPr>
          <p:cNvPr id="207" name="Google Shape;207;p24"/>
          <p:cNvGrpSpPr/>
          <p:nvPr/>
        </p:nvGrpSpPr>
        <p:grpSpPr>
          <a:xfrm>
            <a:off x="6539200" y="1709625"/>
            <a:ext cx="549700" cy="476700"/>
            <a:chOff x="5191350" y="1709475"/>
            <a:chExt cx="549700" cy="476700"/>
          </a:xfrm>
        </p:grpSpPr>
        <p:cxnSp>
          <p:nvCxnSpPr>
            <p:cNvPr id="208" name="Google Shape;208;p24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9" name="Google Shape;209;p24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0" name="Google Shape;210;p24"/>
          <p:cNvGrpSpPr/>
          <p:nvPr/>
        </p:nvGrpSpPr>
        <p:grpSpPr>
          <a:xfrm>
            <a:off x="5140175" y="2437650"/>
            <a:ext cx="549700" cy="476700"/>
            <a:chOff x="5191350" y="1709475"/>
            <a:chExt cx="549700" cy="476700"/>
          </a:xfrm>
        </p:grpSpPr>
        <p:cxnSp>
          <p:nvCxnSpPr>
            <p:cNvPr id="211" name="Google Shape;211;p24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" name="Google Shape;212;p24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3" name="Google Shape;213;p24"/>
          <p:cNvGrpSpPr/>
          <p:nvPr/>
        </p:nvGrpSpPr>
        <p:grpSpPr>
          <a:xfrm>
            <a:off x="6539200" y="3165675"/>
            <a:ext cx="549700" cy="476700"/>
            <a:chOff x="5191350" y="1709475"/>
            <a:chExt cx="549700" cy="476700"/>
          </a:xfrm>
        </p:grpSpPr>
        <p:cxnSp>
          <p:nvCxnSpPr>
            <p:cNvPr id="214" name="Google Shape;214;p24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" name="Google Shape;215;p24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6" name="Google Shape;216;p24"/>
          <p:cNvGrpSpPr/>
          <p:nvPr/>
        </p:nvGrpSpPr>
        <p:grpSpPr>
          <a:xfrm>
            <a:off x="5140175" y="3893700"/>
            <a:ext cx="549700" cy="476700"/>
            <a:chOff x="5191350" y="1709475"/>
            <a:chExt cx="549700" cy="476700"/>
          </a:xfrm>
        </p:grpSpPr>
        <p:cxnSp>
          <p:nvCxnSpPr>
            <p:cNvPr id="217" name="Google Shape;217;p24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8" name="Google Shape;218;p24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[</a:t>
            </a:r>
            <a:r>
              <a:rPr b="1" lang="pt-BR" sz="3600"/>
              <a:t>L</a:t>
            </a:r>
            <a:r>
              <a:rPr lang="pt-BR"/>
              <a:t>,i,s,t,a,s]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/>
          </a:p>
        </p:txBody>
      </p:sp>
      <p:sp>
        <p:nvSpPr>
          <p:cNvPr id="224" name="Google Shape;224;p25"/>
          <p:cNvSpPr txBox="1"/>
          <p:nvPr/>
        </p:nvSpPr>
        <p:spPr>
          <a:xfrm>
            <a:off x="1611750" y="1929900"/>
            <a:ext cx="5920500" cy="12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latin typeface="Bree Serif"/>
                <a:ea typeface="Bree Serif"/>
                <a:cs typeface="Bree Serif"/>
                <a:sym typeface="Bree Serif"/>
              </a:rPr>
              <a:t>[</a:t>
            </a:r>
            <a:r>
              <a:rPr lang="pt-BR" sz="4800">
                <a:solidFill>
                  <a:srgbClr val="990000"/>
                </a:solidFill>
                <a:latin typeface="Bree Serif"/>
                <a:ea typeface="Bree Serif"/>
                <a:cs typeface="Bree Serif"/>
                <a:sym typeface="Bree Serif"/>
              </a:rPr>
              <a:t>“eu”</a:t>
            </a:r>
            <a:r>
              <a:rPr lang="pt-BR" sz="4800"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4800">
                <a:solidFill>
                  <a:srgbClr val="1155CC"/>
                </a:solidFill>
                <a:latin typeface="Bree Serif"/>
                <a:ea typeface="Bree Serif"/>
                <a:cs typeface="Bree Serif"/>
                <a:sym typeface="Bree Serif"/>
              </a:rPr>
              <a:t>“sou”</a:t>
            </a:r>
            <a:r>
              <a:rPr lang="pt-BR" sz="4800"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4800">
                <a:solidFill>
                  <a:srgbClr val="351C75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r>
              <a:rPr lang="pt-BR" sz="4800"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4800">
                <a:solidFill>
                  <a:srgbClr val="BF9000"/>
                </a:solidFill>
                <a:latin typeface="Bree Serif"/>
                <a:ea typeface="Bree Serif"/>
                <a:cs typeface="Bree Serif"/>
                <a:sym typeface="Bree Serif"/>
              </a:rPr>
              <a:t>“lista”</a:t>
            </a:r>
            <a:r>
              <a:rPr lang="pt-BR" sz="4800">
                <a:latin typeface="Bree Serif"/>
                <a:ea typeface="Bree Serif"/>
                <a:cs typeface="Bree Serif"/>
                <a:sym typeface="Bree Serif"/>
              </a:rPr>
              <a:t>]</a:t>
            </a:r>
            <a:endParaRPr sz="48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[L</a:t>
            </a:r>
            <a:r>
              <a:rPr lang="pt-BR"/>
              <a:t>,i,s,t,a,s]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/>
          </a:p>
        </p:txBody>
      </p:sp>
      <p:sp>
        <p:nvSpPr>
          <p:cNvPr id="230" name="Google Shape;230;p26"/>
          <p:cNvSpPr txBox="1"/>
          <p:nvPr/>
        </p:nvSpPr>
        <p:spPr>
          <a:xfrm>
            <a:off x="868500" y="1387275"/>
            <a:ext cx="8082300" cy="3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Lista de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 </a:t>
            </a:r>
            <a:r>
              <a:rPr i="1"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números</a:t>
            </a:r>
            <a:r>
              <a:rPr i="1"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</a:t>
            </a:r>
            <a:r>
              <a:rPr i="1" lang="pt-BR" sz="4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→</a:t>
            </a:r>
            <a:r>
              <a:rPr i="1"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[</a:t>
            </a:r>
            <a:r>
              <a:rPr lang="pt-BR" sz="36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6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6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5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6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7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6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9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]</a:t>
            </a:r>
            <a:endParaRPr sz="36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Lista de</a:t>
            </a:r>
            <a:r>
              <a:rPr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 </a:t>
            </a:r>
            <a:r>
              <a:rPr i="1" lang="pt-BR" sz="3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strings</a:t>
            </a:r>
            <a:r>
              <a:rPr i="1"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</a:t>
            </a:r>
            <a:r>
              <a:rPr i="1" lang="pt-BR" sz="4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→</a:t>
            </a:r>
            <a:r>
              <a:rPr i="1"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[</a:t>
            </a:r>
            <a:r>
              <a:rPr lang="pt-BR" sz="18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“um”</a:t>
            </a:r>
            <a:r>
              <a:rPr lang="pt-BR" sz="1800">
                <a:latin typeface="Bree Serif"/>
                <a:ea typeface="Bree Serif"/>
                <a:cs typeface="Bree Serif"/>
                <a:sym typeface="Bree Serif"/>
              </a:rPr>
              <a:t>,</a:t>
            </a:r>
            <a:r>
              <a:rPr lang="pt-BR" sz="18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 “três”</a:t>
            </a:r>
            <a:r>
              <a:rPr lang="pt-BR" sz="1800">
                <a:latin typeface="Bree Serif"/>
                <a:ea typeface="Bree Serif"/>
                <a:cs typeface="Bree Serif"/>
                <a:sym typeface="Bree Serif"/>
              </a:rPr>
              <a:t>,</a:t>
            </a:r>
            <a:r>
              <a:rPr lang="pt-BR" sz="18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 “cinco”</a:t>
            </a:r>
            <a:r>
              <a:rPr lang="pt-BR" sz="1800">
                <a:latin typeface="Bree Serif"/>
                <a:ea typeface="Bree Serif"/>
                <a:cs typeface="Bree Serif"/>
                <a:sym typeface="Bree Serif"/>
              </a:rPr>
              <a:t>,</a:t>
            </a:r>
            <a:r>
              <a:rPr lang="pt-BR" sz="18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 “sete”</a:t>
            </a:r>
            <a:r>
              <a:rPr lang="pt-BR" sz="1800">
                <a:latin typeface="Bree Serif"/>
                <a:ea typeface="Bree Serif"/>
                <a:cs typeface="Bree Serif"/>
                <a:sym typeface="Bree Serif"/>
              </a:rPr>
              <a:t>,</a:t>
            </a:r>
            <a:r>
              <a:rPr lang="pt-BR" sz="18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 “nove”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]</a:t>
            </a:r>
            <a:endParaRPr sz="36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Lista de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 </a:t>
            </a:r>
            <a:r>
              <a:rPr i="1" lang="pt-BR" sz="18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números </a:t>
            </a:r>
            <a:r>
              <a:rPr i="1" lang="pt-BR" sz="18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e </a:t>
            </a:r>
            <a:r>
              <a:rPr i="1" lang="pt-BR" sz="18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strings</a:t>
            </a:r>
            <a:r>
              <a:rPr i="1"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</a:t>
            </a:r>
            <a:r>
              <a:rPr i="1" lang="pt-BR" sz="4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→</a:t>
            </a:r>
            <a:r>
              <a:rPr i="1"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[</a:t>
            </a:r>
            <a:r>
              <a:rPr lang="pt-BR" sz="36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18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“três”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6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5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18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“sete”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6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9</a:t>
            </a:r>
            <a:r>
              <a:rPr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]</a:t>
            </a:r>
            <a:endParaRPr sz="36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[L</a:t>
            </a:r>
            <a:r>
              <a:rPr lang="pt-BR"/>
              <a:t>,i,s,t,a,s]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/>
          </a:p>
        </p:txBody>
      </p:sp>
      <p:sp>
        <p:nvSpPr>
          <p:cNvPr id="236" name="Google Shape;236;p27"/>
          <p:cNvSpPr txBox="1"/>
          <p:nvPr/>
        </p:nvSpPr>
        <p:spPr>
          <a:xfrm>
            <a:off x="0" y="1416125"/>
            <a:ext cx="9144000" cy="3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3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</a:t>
            </a:r>
            <a:r>
              <a:rPr i="1"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= 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[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23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“Gabriel”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1.71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“vasco”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, </a:t>
            </a:r>
            <a:r>
              <a:rPr lang="pt-BR" sz="3000">
                <a:solidFill>
                  <a:srgbClr val="6FA8DC"/>
                </a:solidFill>
                <a:latin typeface="Bree Serif"/>
                <a:ea typeface="Bree Serif"/>
                <a:cs typeface="Bree Serif"/>
                <a:sym typeface="Bree Serif"/>
              </a:rPr>
              <a:t>“lindo”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]</a:t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 	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print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(</a:t>
            </a: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professor[0]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)  ?</a:t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 	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print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(</a:t>
            </a: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professor[3]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)  ?</a:t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    	</a:t>
            </a:r>
            <a:r>
              <a:rPr i="1"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print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(</a:t>
            </a:r>
            <a:r>
              <a:rPr lang="pt-BR" sz="3000">
                <a:solidFill>
                  <a:srgbClr val="999999"/>
                </a:solidFill>
                <a:latin typeface="Bree Serif"/>
                <a:ea typeface="Bree Serif"/>
                <a:cs typeface="Bree Serif"/>
                <a:sym typeface="Bree Serif"/>
              </a:rPr>
              <a:t>professor[5]</a:t>
            </a:r>
            <a:r>
              <a:rPr lang="pt-BR" sz="3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)  ?</a:t>
            </a:r>
            <a:endParaRPr sz="3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B</a:t>
            </a:r>
            <a:r>
              <a:rPr lang="pt-BR"/>
              <a:t>ora exercitar!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400"/>
              <a:t>Lista de compras</a:t>
            </a:r>
            <a:endParaRPr i="1" sz="1400"/>
          </a:p>
        </p:txBody>
      </p:sp>
      <p:pic>
        <p:nvPicPr>
          <p:cNvPr id="242" name="Google Shape;2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7155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M</a:t>
            </a:r>
            <a:r>
              <a:rPr lang="pt-BR"/>
              <a:t>omento de reflexão…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o que já aprendemos até aqui?</a:t>
            </a:r>
            <a:endParaRPr sz="2200"/>
          </a:p>
        </p:txBody>
      </p:sp>
      <p:pic>
        <p:nvPicPr>
          <p:cNvPr id="248" name="Google Shape;2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9325" y="1895300"/>
            <a:ext cx="2726150" cy="272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H</a:t>
            </a:r>
            <a:r>
              <a:rPr lang="pt-BR" sz="3600"/>
              <a:t>ora do desafio!</a:t>
            </a:r>
            <a:endParaRPr sz="3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400"/>
              <a:t>Seu dever de casa feito pelo computador!?</a:t>
            </a:r>
            <a:endParaRPr i="1"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624" y="1615875"/>
            <a:ext cx="3924550" cy="317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N</a:t>
            </a:r>
            <a:r>
              <a:rPr lang="pt-BR"/>
              <a:t>ossos materiais!</a:t>
            </a:r>
            <a:endParaRPr/>
          </a:p>
        </p:txBody>
      </p:sp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125" y="1096827"/>
            <a:ext cx="2668900" cy="26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1"/>
          <p:cNvSpPr txBox="1"/>
          <p:nvPr/>
        </p:nvSpPr>
        <p:spPr>
          <a:xfrm>
            <a:off x="2271325" y="3684950"/>
            <a:ext cx="4126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400"/>
              <a:t>/GabrielMMelo/python4teens</a:t>
            </a:r>
            <a:endParaRPr i="1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R</a:t>
            </a:r>
            <a:r>
              <a:rPr lang="pt-BR"/>
              <a:t>ecapitulando...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059" y="1606275"/>
            <a:ext cx="4068924" cy="22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O</a:t>
            </a:r>
            <a:r>
              <a:rPr lang="pt-BR"/>
              <a:t>peradores aritméticos...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O</a:t>
            </a:r>
            <a:r>
              <a:rPr lang="pt-BR"/>
              <a:t>peradores aritméticos...</a:t>
            </a:r>
            <a:endParaRPr/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6677" y="1202225"/>
            <a:ext cx="4870651" cy="365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O</a:t>
            </a:r>
            <a:r>
              <a:rPr lang="pt-BR"/>
              <a:t>peradores relacionais (comparadores)...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O</a:t>
            </a:r>
            <a:r>
              <a:rPr lang="pt-BR"/>
              <a:t>peradores relacionais (comparadores)...</a:t>
            </a:r>
            <a:endParaRPr/>
          </a:p>
        </p:txBody>
      </p:sp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688" y="1202225"/>
            <a:ext cx="4848634" cy="36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“S</a:t>
            </a:r>
            <a:r>
              <a:rPr lang="pt-BR"/>
              <a:t>trings”</a:t>
            </a:r>
            <a:endParaRPr/>
          </a:p>
        </p:txBody>
      </p:sp>
      <p:sp>
        <p:nvSpPr>
          <p:cNvPr id="89" name="Google Shape;89;p19"/>
          <p:cNvSpPr txBox="1"/>
          <p:nvPr/>
        </p:nvSpPr>
        <p:spPr>
          <a:xfrm>
            <a:off x="879775" y="1673025"/>
            <a:ext cx="25818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741B47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“Era uma vez…”</a:t>
            </a:r>
            <a:endParaRPr sz="2400">
              <a:solidFill>
                <a:srgbClr val="741B47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90" name="Google Shape;90;p19"/>
          <p:cNvSpPr txBox="1"/>
          <p:nvPr/>
        </p:nvSpPr>
        <p:spPr>
          <a:xfrm>
            <a:off x="4176325" y="1052925"/>
            <a:ext cx="35541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74E13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“Oh looouco, bixo!”</a:t>
            </a:r>
            <a:endParaRPr sz="2400">
              <a:solidFill>
                <a:srgbClr val="274E13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91" name="Google Shape;91;p19"/>
          <p:cNvSpPr txBox="1"/>
          <p:nvPr/>
        </p:nvSpPr>
        <p:spPr>
          <a:xfrm>
            <a:off x="1170150" y="3073950"/>
            <a:ext cx="25818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6FA8DC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“azul marinho”</a:t>
            </a:r>
            <a:endParaRPr sz="2400">
              <a:solidFill>
                <a:srgbClr val="6FA8DC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4827275" y="2663850"/>
            <a:ext cx="25818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B45F0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“Brasileiro”</a:t>
            </a:r>
            <a:endParaRPr sz="2400">
              <a:solidFill>
                <a:srgbClr val="B45F0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93" name="Google Shape;93;p19"/>
          <p:cNvSpPr txBox="1"/>
          <p:nvPr/>
        </p:nvSpPr>
        <p:spPr>
          <a:xfrm>
            <a:off x="2527800" y="4159375"/>
            <a:ext cx="40344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73763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“O professor é um gatão”</a:t>
            </a:r>
            <a:endParaRPr sz="2400">
              <a:solidFill>
                <a:srgbClr val="073763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“S</a:t>
            </a:r>
            <a:r>
              <a:rPr lang="pt-BR"/>
              <a:t>trings”</a:t>
            </a:r>
            <a:endParaRPr/>
          </a:p>
        </p:txBody>
      </p:sp>
      <p:sp>
        <p:nvSpPr>
          <p:cNvPr id="99" name="Google Shape;99;p20"/>
          <p:cNvSpPr txBox="1"/>
          <p:nvPr/>
        </p:nvSpPr>
        <p:spPr>
          <a:xfrm>
            <a:off x="6162100" y="1078250"/>
            <a:ext cx="11571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6D9EEB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String</a:t>
            </a:r>
            <a:endParaRPr sz="2400">
              <a:solidFill>
                <a:srgbClr val="6D9EEB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00" name="Google Shape;100;p20"/>
          <p:cNvSpPr/>
          <p:nvPr/>
        </p:nvSpPr>
        <p:spPr>
          <a:xfrm>
            <a:off x="5140175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/>
          <p:nvPr/>
        </p:nvSpPr>
        <p:spPr>
          <a:xfrm>
            <a:off x="6539200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/>
          <p:nvPr/>
        </p:nvSpPr>
        <p:spPr>
          <a:xfrm>
            <a:off x="5140175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/>
          <p:nvPr/>
        </p:nvSpPr>
        <p:spPr>
          <a:xfrm>
            <a:off x="6539200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/>
          <p:nvPr/>
        </p:nvSpPr>
        <p:spPr>
          <a:xfrm>
            <a:off x="5140175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/>
          <p:nvPr/>
        </p:nvSpPr>
        <p:spPr>
          <a:xfrm>
            <a:off x="6539200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/>
          <p:nvPr/>
        </p:nvSpPr>
        <p:spPr>
          <a:xfrm>
            <a:off x="5140175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/>
          <p:nvPr/>
        </p:nvSpPr>
        <p:spPr>
          <a:xfrm>
            <a:off x="6539200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0"/>
          <p:cNvSpPr txBox="1"/>
          <p:nvPr/>
        </p:nvSpPr>
        <p:spPr>
          <a:xfrm>
            <a:off x="1047500" y="1729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Seu nome</a:t>
            </a:r>
            <a:endParaRPr sz="1800"/>
          </a:p>
        </p:txBody>
      </p:sp>
      <p:sp>
        <p:nvSpPr>
          <p:cNvPr id="109" name="Google Shape;109;p20"/>
          <p:cNvSpPr txBox="1"/>
          <p:nvPr/>
        </p:nvSpPr>
        <p:spPr>
          <a:xfrm>
            <a:off x="1047500" y="2457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Sua idade</a:t>
            </a:r>
            <a:endParaRPr sz="1800"/>
          </a:p>
        </p:txBody>
      </p:sp>
      <p:sp>
        <p:nvSpPr>
          <p:cNvPr id="110" name="Google Shape;110;p20"/>
          <p:cNvSpPr txBox="1"/>
          <p:nvPr/>
        </p:nvSpPr>
        <p:spPr>
          <a:xfrm>
            <a:off x="1047500" y="3223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Mensagem de boas vindas</a:t>
            </a:r>
            <a:endParaRPr sz="1800"/>
          </a:p>
        </p:txBody>
      </p:sp>
      <p:sp>
        <p:nvSpPr>
          <p:cNvPr id="111" name="Google Shape;111;p20"/>
          <p:cNvSpPr txBox="1"/>
          <p:nvPr/>
        </p:nvSpPr>
        <p:spPr>
          <a:xfrm>
            <a:off x="1047500" y="3951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Um número de telefone</a:t>
            </a:r>
            <a:endParaRPr sz="1800"/>
          </a:p>
        </p:txBody>
      </p:sp>
      <p:sp>
        <p:nvSpPr>
          <p:cNvPr id="112" name="Google Shape;112;p20"/>
          <p:cNvSpPr txBox="1"/>
          <p:nvPr/>
        </p:nvSpPr>
        <p:spPr>
          <a:xfrm>
            <a:off x="4672475" y="1078250"/>
            <a:ext cx="13383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E69138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Número</a:t>
            </a:r>
            <a:endParaRPr sz="2400">
              <a:solidFill>
                <a:srgbClr val="E69138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/>
              <a:t>“S</a:t>
            </a:r>
            <a:r>
              <a:rPr lang="pt-BR"/>
              <a:t>trings”</a:t>
            </a:r>
            <a:endParaRPr/>
          </a:p>
        </p:txBody>
      </p:sp>
      <p:sp>
        <p:nvSpPr>
          <p:cNvPr id="118" name="Google Shape;118;p21"/>
          <p:cNvSpPr txBox="1"/>
          <p:nvPr/>
        </p:nvSpPr>
        <p:spPr>
          <a:xfrm>
            <a:off x="6162100" y="1078250"/>
            <a:ext cx="11571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6D9EEB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String</a:t>
            </a:r>
            <a:endParaRPr sz="2400">
              <a:solidFill>
                <a:srgbClr val="6D9EEB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19" name="Google Shape;119;p21"/>
          <p:cNvSpPr/>
          <p:nvPr/>
        </p:nvSpPr>
        <p:spPr>
          <a:xfrm>
            <a:off x="5140175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/>
          <p:nvPr/>
        </p:nvSpPr>
        <p:spPr>
          <a:xfrm>
            <a:off x="6539200" y="184372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/>
          <p:nvPr/>
        </p:nvSpPr>
        <p:spPr>
          <a:xfrm>
            <a:off x="5140175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/>
          <p:nvPr/>
        </p:nvSpPr>
        <p:spPr>
          <a:xfrm>
            <a:off x="6539200" y="257175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/>
          <p:nvPr/>
        </p:nvSpPr>
        <p:spPr>
          <a:xfrm>
            <a:off x="5140175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1"/>
          <p:cNvSpPr/>
          <p:nvPr/>
        </p:nvSpPr>
        <p:spPr>
          <a:xfrm>
            <a:off x="6539200" y="3299775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/>
          <p:nvPr/>
        </p:nvSpPr>
        <p:spPr>
          <a:xfrm>
            <a:off x="5140175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6539200" y="4027800"/>
            <a:ext cx="402900" cy="3426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1"/>
          <p:cNvSpPr txBox="1"/>
          <p:nvPr/>
        </p:nvSpPr>
        <p:spPr>
          <a:xfrm>
            <a:off x="1047500" y="1729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Seu nome</a:t>
            </a:r>
            <a:endParaRPr sz="1800"/>
          </a:p>
        </p:txBody>
      </p:sp>
      <p:sp>
        <p:nvSpPr>
          <p:cNvPr id="128" name="Google Shape;128;p21"/>
          <p:cNvSpPr txBox="1"/>
          <p:nvPr/>
        </p:nvSpPr>
        <p:spPr>
          <a:xfrm>
            <a:off x="1047500" y="2457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Sua idade</a:t>
            </a:r>
            <a:endParaRPr sz="1800"/>
          </a:p>
        </p:txBody>
      </p:sp>
      <p:sp>
        <p:nvSpPr>
          <p:cNvPr id="129" name="Google Shape;129;p21"/>
          <p:cNvSpPr txBox="1"/>
          <p:nvPr/>
        </p:nvSpPr>
        <p:spPr>
          <a:xfrm>
            <a:off x="1047500" y="3223575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Mensagem de boas vindas</a:t>
            </a:r>
            <a:endParaRPr sz="1800"/>
          </a:p>
        </p:txBody>
      </p:sp>
      <p:grpSp>
        <p:nvGrpSpPr>
          <p:cNvPr id="130" name="Google Shape;130;p21"/>
          <p:cNvGrpSpPr/>
          <p:nvPr/>
        </p:nvGrpSpPr>
        <p:grpSpPr>
          <a:xfrm>
            <a:off x="6539200" y="1709625"/>
            <a:ext cx="549700" cy="476700"/>
            <a:chOff x="5191350" y="1709475"/>
            <a:chExt cx="549700" cy="476700"/>
          </a:xfrm>
        </p:grpSpPr>
        <p:cxnSp>
          <p:nvCxnSpPr>
            <p:cNvPr id="131" name="Google Shape;131;p21"/>
            <p:cNvCxnSpPr/>
            <p:nvPr/>
          </p:nvCxnSpPr>
          <p:spPr>
            <a:xfrm>
              <a:off x="5191350" y="1857075"/>
              <a:ext cx="184800" cy="3291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" name="Google Shape;132;p21"/>
            <p:cNvCxnSpPr/>
            <p:nvPr/>
          </p:nvCxnSpPr>
          <p:spPr>
            <a:xfrm flipH="1" rot="10800000">
              <a:off x="5351650" y="1709475"/>
              <a:ext cx="389400" cy="476700"/>
            </a:xfrm>
            <a:prstGeom prst="straightConnector1">
              <a:avLst/>
            </a:prstGeom>
            <a:noFill/>
            <a:ln cap="flat" cmpd="sng" w="76200">
              <a:solidFill>
                <a:srgbClr val="93C47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3" name="Google Shape;133;p21"/>
          <p:cNvSpPr txBox="1"/>
          <p:nvPr/>
        </p:nvSpPr>
        <p:spPr>
          <a:xfrm>
            <a:off x="1047500" y="3951600"/>
            <a:ext cx="31185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Um número de telefone</a:t>
            </a:r>
            <a:endParaRPr sz="1800"/>
          </a:p>
        </p:txBody>
      </p:sp>
      <p:sp>
        <p:nvSpPr>
          <p:cNvPr id="134" name="Google Shape;134;p21"/>
          <p:cNvSpPr txBox="1"/>
          <p:nvPr/>
        </p:nvSpPr>
        <p:spPr>
          <a:xfrm>
            <a:off x="4672475" y="1078250"/>
            <a:ext cx="13383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E69138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Número</a:t>
            </a:r>
            <a:endParaRPr sz="2400">
              <a:solidFill>
                <a:srgbClr val="E69138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